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BDC3-A457-4185-B917-2CB8327C9CA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09C1-2150-4C97-8CF1-86A7002E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BDC3-A457-4185-B917-2CB8327C9CA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09C1-2150-4C97-8CF1-86A7002E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8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BDC3-A457-4185-B917-2CB8327C9CA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09C1-2150-4C97-8CF1-86A7002E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6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BDC3-A457-4185-B917-2CB8327C9CA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09C1-2150-4C97-8CF1-86A7002E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BDC3-A457-4185-B917-2CB8327C9CA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09C1-2150-4C97-8CF1-86A7002E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BDC3-A457-4185-B917-2CB8327C9CA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09C1-2150-4C97-8CF1-86A7002E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9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BDC3-A457-4185-B917-2CB8327C9CA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09C1-2150-4C97-8CF1-86A7002E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5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BDC3-A457-4185-B917-2CB8327C9CA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09C1-2150-4C97-8CF1-86A7002E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6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BDC3-A457-4185-B917-2CB8327C9CA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09C1-2150-4C97-8CF1-86A7002E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7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BDC3-A457-4185-B917-2CB8327C9CA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09C1-2150-4C97-8CF1-86A7002E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9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BDC3-A457-4185-B917-2CB8327C9CA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09C1-2150-4C97-8CF1-86A7002E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3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FBDC3-A457-4185-B917-2CB8327C9CA0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909C1-2150-4C97-8CF1-86A7002E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305800" cy="2670175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sz="5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Kính chào thầy cô về dự giờ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8247" y="3733800"/>
            <a:ext cx="4232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u="sng">
                <a:solidFill>
                  <a:srgbClr val="FF0000"/>
                </a:solidFill>
                <a:latin typeface="Vogue" pitchFamily="34" charset="0"/>
              </a:rPr>
              <a:t>Môn : Khoa học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2709" y="4564797"/>
            <a:ext cx="1603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>
                <a:solidFill>
                  <a:schemeClr val="bg1"/>
                </a:solidFill>
                <a:latin typeface="Vogue" pitchFamily="34" charset="0"/>
              </a:rPr>
              <a:t>Lớp 4</a:t>
            </a:r>
          </a:p>
        </p:txBody>
      </p:sp>
    </p:spTree>
    <p:extLst>
      <p:ext uri="{BB962C8B-B14F-4D97-AF65-F5344CB8AC3E}">
        <p14:creationId xmlns:p14="http://schemas.microsoft.com/office/powerpoint/2010/main" val="24957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 sáu, ngày 3 tháng 3 n</a:t>
            </a:r>
            <a:r>
              <a:rPr lang="vi-VN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ăm</a:t>
            </a:r>
            <a:r>
              <a:rPr lang="en-US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2017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 học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564" y="817418"/>
            <a:ext cx="8201284" cy="76944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400">
                <a:ln>
                  <a:solidFill>
                    <a:srgbClr val="92D05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Nóng, lạnh và nhiệt </a:t>
            </a:r>
            <a:r>
              <a:rPr lang="vi-VN" sz="4400">
                <a:ln>
                  <a:solidFill>
                    <a:srgbClr val="92D05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độ</a:t>
            </a:r>
            <a:endParaRPr lang="en-US" sz="4400">
              <a:ln>
                <a:solidFill>
                  <a:srgbClr val="92D050"/>
                </a:solidFill>
              </a:ln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2199106" y="2057400"/>
            <a:ext cx="4648200" cy="990600"/>
          </a:xfrm>
          <a:prstGeom prst="ribbon2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1056106" y="2736273"/>
            <a:ext cx="6934200" cy="373380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Để </a:t>
            </a:r>
            <a:r>
              <a:rPr lang="vi-VN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nhiệt </a:t>
            </a:r>
            <a:r>
              <a:rPr lang="vi-VN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của vật, ta sử dụng nhiệt kế. Có nhiều loại nhiệt kế khác nhau: nhiệt kế </a:t>
            </a:r>
            <a:r>
              <a:rPr lang="vi-VN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nhiệt </a:t>
            </a:r>
            <a:r>
              <a:rPr lang="vi-VN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thể (hình a), nhiệt kế </a:t>
            </a:r>
            <a:r>
              <a:rPr lang="vi-VN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nhiệt </a:t>
            </a:r>
            <a:r>
              <a:rPr lang="vi-VN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không khí (hình b).</a:t>
            </a:r>
          </a:p>
        </p:txBody>
      </p:sp>
    </p:spTree>
    <p:extLst>
      <p:ext uri="{BB962C8B-B14F-4D97-AF65-F5344CB8AC3E}">
        <p14:creationId xmlns:p14="http://schemas.microsoft.com/office/powerpoint/2010/main" val="261280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92D050"/>
            </a:gs>
            <a:gs pos="38000">
              <a:srgbClr val="92D050"/>
            </a:gs>
            <a:gs pos="79000">
              <a:srgbClr val="00B0F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kien1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5" y="1981200"/>
            <a:ext cx="6629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62000" y="76200"/>
            <a:ext cx="7543800" cy="1676400"/>
          </a:xfrm>
          <a:prstGeom prst="cloudCallout">
            <a:avLst>
              <a:gd name="adj1" fmla="val -58850"/>
              <a:gd name="adj2" fmla="val 7076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 kế ở hình 3 chỉ </a:t>
            </a:r>
          </a:p>
          <a:p>
            <a:pPr algn="ctr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 nhiêu </a:t>
            </a:r>
            <a:r>
              <a:rPr lang="vi-VN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879764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99" y="914400"/>
            <a:ext cx="2157845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14902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 sáu, ngày 3 tháng 3 n</a:t>
            </a:r>
            <a:r>
              <a:rPr lang="vi-VN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ăm</a:t>
            </a:r>
            <a:r>
              <a:rPr lang="en-US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2017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 học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564" y="817418"/>
            <a:ext cx="8201284" cy="76944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400">
                <a:ln>
                  <a:solidFill>
                    <a:srgbClr val="92D05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Nóng, lạnh và nhiệt </a:t>
            </a:r>
            <a:r>
              <a:rPr lang="vi-VN" sz="4400">
                <a:ln>
                  <a:solidFill>
                    <a:srgbClr val="92D05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độ</a:t>
            </a:r>
            <a:endParaRPr lang="en-US" sz="4400">
              <a:ln>
                <a:solidFill>
                  <a:srgbClr val="92D050"/>
                </a:solidFill>
              </a:ln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133600"/>
            <a:ext cx="4031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o nhiệt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của: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4410" y="2779931"/>
            <a:ext cx="199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sôi: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6410" y="3426261"/>
            <a:ext cx="3589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ang tan: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218545" y="2880268"/>
            <a:ext cx="1219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100</a:t>
            </a:r>
            <a:r>
              <a:rPr kumimoji="0" lang="fr-LU" sz="2800" b="1" i="0" u="none" strike="noStrike" kern="0" cap="none" spc="0" normalizeH="0" baseline="3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fr-LU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218545" y="3564160"/>
            <a:ext cx="1219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sz="2800" b="1" i="0" u="none" strike="noStrike" kern="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fr-LU" sz="2800" b="1" i="0" u="none" strike="noStrike" kern="0" cap="none" spc="0" normalizeH="0" baseline="3000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fr-LU" sz="2800" b="1" i="0" u="none" strike="noStrike" kern="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218545" y="4191000"/>
            <a:ext cx="1219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sz="2800" b="1" i="0" u="none" strike="noStrike" kern="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37</a:t>
            </a:r>
            <a:r>
              <a:rPr kumimoji="0" lang="fr-LU" sz="2800" b="1" i="0" u="none" strike="noStrike" kern="0" cap="none" spc="0" normalizeH="0" baseline="3000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fr-LU" sz="2800" b="1" i="0" u="none" strike="noStrike" kern="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6788" y="4083273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thể:</a:t>
            </a:r>
          </a:p>
        </p:txBody>
      </p:sp>
    </p:spTree>
    <p:extLst>
      <p:ext uri="{BB962C8B-B14F-4D97-AF65-F5344CB8AC3E}">
        <p14:creationId xmlns:p14="http://schemas.microsoft.com/office/powerpoint/2010/main" val="54396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 sáu, ngày 3 tháng 3 n</a:t>
            </a:r>
            <a:r>
              <a:rPr lang="vi-VN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ăm</a:t>
            </a:r>
            <a:r>
              <a:rPr lang="en-US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2017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 học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564" y="817418"/>
            <a:ext cx="8201284" cy="76944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400">
                <a:ln>
                  <a:solidFill>
                    <a:srgbClr val="92D05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Nóng, lạnh và nhiệt </a:t>
            </a:r>
            <a:r>
              <a:rPr lang="vi-VN" sz="4400">
                <a:ln>
                  <a:solidFill>
                    <a:srgbClr val="92D05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độ</a:t>
            </a:r>
            <a:endParaRPr lang="en-US" sz="4400">
              <a:ln>
                <a:solidFill>
                  <a:srgbClr val="92D050"/>
                </a:solidFill>
              </a:ln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2199106" y="1905000"/>
            <a:ext cx="4648200" cy="990600"/>
          </a:xfrm>
          <a:prstGeom prst="ribbon2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706582" y="2597727"/>
            <a:ext cx="7696200" cy="3955473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Nhiệt </a:t>
            </a: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của h</a:t>
            </a: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sôi là 100</a:t>
            </a:r>
            <a:r>
              <a:rPr lang="en-US" sz="2800">
                <a:solidFill>
                  <a:schemeClr val="tx1"/>
                </a:solidFill>
                <a:latin typeface="Times New Roman"/>
                <a:cs typeface="Times New Roman"/>
              </a:rPr>
              <a:t>ᵒC, của n</a:t>
            </a:r>
            <a:r>
              <a:rPr lang="vi-VN" sz="2800">
                <a:solidFill>
                  <a:schemeClr val="tx1"/>
                </a:solidFill>
                <a:latin typeface="Times New Roman"/>
                <a:cs typeface="Times New Roman"/>
              </a:rPr>
              <a:t>ước</a:t>
            </a:r>
            <a:r>
              <a:rPr lang="en-US" sz="280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vi-VN" sz="2800">
                <a:solidFill>
                  <a:schemeClr val="tx1"/>
                </a:solidFill>
                <a:latin typeface="Times New Roman"/>
                <a:cs typeface="Times New Roman"/>
              </a:rPr>
              <a:t>đá</a:t>
            </a:r>
            <a:r>
              <a:rPr lang="en-US" sz="280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vi-VN" sz="2800">
                <a:solidFill>
                  <a:schemeClr val="tx1"/>
                </a:solidFill>
                <a:latin typeface="Times New Roman"/>
                <a:cs typeface="Times New Roman"/>
              </a:rPr>
              <a:t>đ</a:t>
            </a:r>
            <a:r>
              <a:rPr lang="en-US" sz="2800">
                <a:solidFill>
                  <a:schemeClr val="tx1"/>
                </a:solidFill>
                <a:latin typeface="Times New Roman"/>
                <a:cs typeface="Times New Roman"/>
              </a:rPr>
              <a:t>ang tan là 0ᵒC.</a:t>
            </a:r>
          </a:p>
          <a:p>
            <a:r>
              <a:rPr lang="en-US" sz="2800">
                <a:solidFill>
                  <a:schemeClr val="tx1"/>
                </a:solidFill>
                <a:latin typeface="Times New Roman"/>
                <a:cs typeface="Times New Roman"/>
              </a:rPr>
              <a:t>     Nhiệt </a:t>
            </a:r>
            <a:r>
              <a:rPr lang="vi-VN" sz="2800">
                <a:solidFill>
                  <a:schemeClr val="tx1"/>
                </a:solidFill>
                <a:latin typeface="Times New Roman"/>
                <a:cs typeface="Times New Roman"/>
              </a:rPr>
              <a:t>độ</a:t>
            </a:r>
            <a:r>
              <a:rPr lang="en-US" sz="2800">
                <a:solidFill>
                  <a:schemeClr val="tx1"/>
                </a:solidFill>
                <a:latin typeface="Times New Roman"/>
                <a:cs typeface="Times New Roman"/>
              </a:rPr>
              <a:t> của ng</a:t>
            </a:r>
            <a:r>
              <a:rPr lang="vi-VN" sz="2800">
                <a:solidFill>
                  <a:schemeClr val="tx1"/>
                </a:solidFill>
                <a:latin typeface="Times New Roman"/>
                <a:cs typeface="Times New Roman"/>
              </a:rPr>
              <a:t>ười</a:t>
            </a:r>
            <a:r>
              <a:rPr lang="en-US" sz="2800">
                <a:solidFill>
                  <a:schemeClr val="tx1"/>
                </a:solidFill>
                <a:latin typeface="Times New Roman"/>
                <a:cs typeface="Times New Roman"/>
              </a:rPr>
              <a:t> khoẻ mạnh vào khoảng 37ᵒC. Khi nhiệt </a:t>
            </a:r>
            <a:r>
              <a:rPr lang="vi-VN" sz="2800">
                <a:solidFill>
                  <a:schemeClr val="tx1"/>
                </a:solidFill>
                <a:latin typeface="Times New Roman"/>
                <a:cs typeface="Times New Roman"/>
              </a:rPr>
              <a:t>độ</a:t>
            </a:r>
            <a:r>
              <a:rPr lang="en-US" sz="2800">
                <a:solidFill>
                  <a:schemeClr val="tx1"/>
                </a:solidFill>
                <a:latin typeface="Times New Roman"/>
                <a:cs typeface="Times New Roman"/>
              </a:rPr>
              <a:t> c</a:t>
            </a:r>
            <a:r>
              <a:rPr lang="vi-VN" sz="2800">
                <a:solidFill>
                  <a:schemeClr val="tx1"/>
                </a:solidFill>
                <a:latin typeface="Times New Roman"/>
                <a:cs typeface="Times New Roman"/>
              </a:rPr>
              <a:t>ơ</a:t>
            </a:r>
            <a:r>
              <a:rPr lang="en-US" sz="2800">
                <a:solidFill>
                  <a:schemeClr val="tx1"/>
                </a:solidFill>
                <a:latin typeface="Times New Roman"/>
                <a:cs typeface="Times New Roman"/>
              </a:rPr>
              <a:t> thể cao h</a:t>
            </a:r>
            <a:r>
              <a:rPr lang="vi-VN" sz="2800">
                <a:solidFill>
                  <a:schemeClr val="tx1"/>
                </a:solidFill>
                <a:latin typeface="Times New Roman"/>
                <a:cs typeface="Times New Roman"/>
              </a:rPr>
              <a:t>ơn</a:t>
            </a:r>
            <a:r>
              <a:rPr lang="en-US" sz="2800">
                <a:solidFill>
                  <a:schemeClr val="tx1"/>
                </a:solidFill>
                <a:latin typeface="Times New Roman"/>
                <a:cs typeface="Times New Roman"/>
              </a:rPr>
              <a:t> hoặc thấp h</a:t>
            </a:r>
            <a:r>
              <a:rPr lang="vi-VN" sz="2800">
                <a:solidFill>
                  <a:schemeClr val="tx1"/>
                </a:solidFill>
                <a:latin typeface="Times New Roman"/>
                <a:cs typeface="Times New Roman"/>
              </a:rPr>
              <a:t>ơn</a:t>
            </a:r>
            <a:r>
              <a:rPr lang="en-US" sz="2800">
                <a:solidFill>
                  <a:schemeClr val="tx1"/>
                </a:solidFill>
                <a:latin typeface="Times New Roman"/>
                <a:cs typeface="Times New Roman"/>
              </a:rPr>
              <a:t> mức </a:t>
            </a:r>
            <a:r>
              <a:rPr lang="vi-VN" sz="2800">
                <a:solidFill>
                  <a:schemeClr val="tx1"/>
                </a:solidFill>
                <a:latin typeface="Times New Roman"/>
                <a:cs typeface="Times New Roman"/>
              </a:rPr>
              <a:t>đó</a:t>
            </a:r>
            <a:r>
              <a:rPr lang="en-US" sz="2800">
                <a:solidFill>
                  <a:schemeClr val="tx1"/>
                </a:solidFill>
                <a:latin typeface="Times New Roman"/>
                <a:cs typeface="Times New Roman"/>
              </a:rPr>
              <a:t> là dấu hiệu c</a:t>
            </a:r>
            <a:r>
              <a:rPr lang="vi-VN" sz="2800">
                <a:solidFill>
                  <a:schemeClr val="tx1"/>
                </a:solidFill>
                <a:latin typeface="Times New Roman"/>
                <a:cs typeface="Times New Roman"/>
              </a:rPr>
              <a:t>ơ</a:t>
            </a:r>
            <a:r>
              <a:rPr lang="en-US" sz="2800">
                <a:solidFill>
                  <a:schemeClr val="tx1"/>
                </a:solidFill>
                <a:latin typeface="Times New Roman"/>
                <a:cs typeface="Times New Roman"/>
              </a:rPr>
              <a:t> thể bị bệnh, cần phải </a:t>
            </a:r>
            <a:r>
              <a:rPr lang="vi-VN" sz="2800">
                <a:solidFill>
                  <a:schemeClr val="tx1"/>
                </a:solidFill>
                <a:latin typeface="Times New Roman"/>
                <a:cs typeface="Times New Roman"/>
              </a:rPr>
              <a:t>đ</a:t>
            </a:r>
            <a:r>
              <a:rPr lang="en-US" sz="2800">
                <a:solidFill>
                  <a:schemeClr val="tx1"/>
                </a:solidFill>
                <a:latin typeface="Times New Roman"/>
                <a:cs typeface="Times New Roman"/>
              </a:rPr>
              <a:t>i khám và chữa bệnh. </a:t>
            </a:r>
          </a:p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7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(198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8918"/>
            <a:ext cx="2800350" cy="20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(17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331">
            <a:off x="5948172" y="586999"/>
            <a:ext cx="2667000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ar01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34637"/>
            <a:ext cx="914400" cy="68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a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0" y="9619"/>
            <a:ext cx="894311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6287120"/>
            <a:ext cx="9116291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7" y="9618"/>
            <a:ext cx="919163" cy="682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9600" y="3124200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6000"/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 rot="316222">
            <a:off x="990600" y="3200400"/>
            <a:ext cx="7162800" cy="1141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endParaRPr lang="en-US" sz="3600" b="1" i="1" kern="10" dirty="0">
              <a:solidFill>
                <a:srgbClr val="00008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VNI-Ariston"/>
            </a:endParaRPr>
          </a:p>
        </p:txBody>
      </p:sp>
      <p:pic>
        <p:nvPicPr>
          <p:cNvPr id="12" name="Picture 16" descr="(198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7449" y="4343400"/>
            <a:ext cx="2875732" cy="20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(17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331" flipH="1">
            <a:off x="404945" y="4124890"/>
            <a:ext cx="2672528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37195" y="2424265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Chuẩn bị bài</a:t>
            </a:r>
          </a:p>
        </p:txBody>
      </p:sp>
    </p:spTree>
    <p:extLst>
      <p:ext uri="{BB962C8B-B14F-4D97-AF65-F5344CB8AC3E}">
        <p14:creationId xmlns:p14="http://schemas.microsoft.com/office/powerpoint/2010/main" val="15318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57200" y="685800"/>
            <a:ext cx="8416636" cy="4495800"/>
          </a:xfrm>
          <a:prstGeom prst="wedgeEllipseCallout">
            <a:avLst>
              <a:gd name="adj1" fmla="val -25378"/>
              <a:gd name="adj2" fmla="val 712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eflate">
              <a:avLst>
                <a:gd name="adj" fmla="val 8485"/>
              </a:avLst>
            </a:prstTxWarp>
            <a:noAutofit/>
          </a:bodyPr>
          <a:lstStyle/>
          <a:p>
            <a:pPr algn="ctr"/>
            <a:r>
              <a:rPr lang="en-US" sz="8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BÀI CŨ</a:t>
            </a:r>
          </a:p>
        </p:txBody>
      </p:sp>
    </p:spTree>
    <p:extLst>
      <p:ext uri="{BB962C8B-B14F-4D97-AF65-F5344CB8AC3E}">
        <p14:creationId xmlns:p14="http://schemas.microsoft.com/office/powerpoint/2010/main" val="390842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F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 sáu, ngày 3 tháng 3 n</a:t>
            </a:r>
            <a:r>
              <a:rPr lang="vi-VN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ăm</a:t>
            </a:r>
            <a:r>
              <a:rPr lang="en-US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2017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 học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7" y="990600"/>
            <a:ext cx="8201284" cy="76944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400">
                <a:ln>
                  <a:solidFill>
                    <a:srgbClr val="92D05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Ánh sáng và việc bảo vệ </a:t>
            </a:r>
            <a:r>
              <a:rPr lang="vi-VN" sz="4400">
                <a:ln>
                  <a:solidFill>
                    <a:srgbClr val="92D050"/>
                  </a:solidFill>
                </a:ln>
                <a:solidFill>
                  <a:srgbClr val="7030A0"/>
                </a:solidFill>
              </a:rPr>
              <a:t>đôi</a:t>
            </a:r>
            <a:r>
              <a:rPr lang="en-US" sz="4400">
                <a:ln>
                  <a:solidFill>
                    <a:srgbClr val="92D05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 mắt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91" y="2057400"/>
            <a:ext cx="92359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 i="1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Vì sao không nên nhìn trực tiếp vào ánh Mặt Trời</a:t>
            </a:r>
          </a:p>
          <a:p>
            <a:r>
              <a:rPr lang="en-US" sz="3200" b="1" i="1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hoặc ánh lửa hàn?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181" y="3134618"/>
            <a:ext cx="8807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 i="1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 chúng có ánh sáng quá mạnh gây hỏng mắt.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181" y="3810000"/>
            <a:ext cx="9182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 i="1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Học, </a:t>
            </a:r>
            <a:r>
              <a:rPr lang="vi-VN" sz="3200" b="1" i="1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i="1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sách d</a:t>
            </a:r>
            <a:r>
              <a:rPr lang="vi-VN" sz="3200" b="1" i="1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3200" b="1" i="1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ánh sáng quá mạnh hoặc quá</a:t>
            </a:r>
          </a:p>
          <a:p>
            <a:r>
              <a:rPr lang="en-US" sz="3200" b="1" i="1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yếu sẽ gây tác hại gì?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608" y="4887218"/>
            <a:ext cx="9182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 i="1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Học, </a:t>
            </a:r>
            <a:r>
              <a:rPr lang="vi-VN" sz="3200" b="1" i="1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i="1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sách d</a:t>
            </a:r>
            <a:r>
              <a:rPr lang="vi-VN" sz="3200" b="1" i="1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3200" b="1" i="1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ánh sáng quá mạnh hoặc quá</a:t>
            </a:r>
          </a:p>
          <a:p>
            <a:r>
              <a:rPr lang="en-US" sz="3200" b="1" i="1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yếu có thể có hại cho mắt</a:t>
            </a:r>
          </a:p>
        </p:txBody>
      </p:sp>
    </p:spTree>
    <p:extLst>
      <p:ext uri="{BB962C8B-B14F-4D97-AF65-F5344CB8AC3E}">
        <p14:creationId xmlns:p14="http://schemas.microsoft.com/office/powerpoint/2010/main" val="204231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103096"/>
            <a:ext cx="6211957" cy="193899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24517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 sáu, ngày 3 tháng 3 n</a:t>
            </a:r>
            <a:r>
              <a:rPr lang="vi-VN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ăm</a:t>
            </a:r>
            <a:r>
              <a:rPr lang="en-US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2017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 học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564" y="817418"/>
            <a:ext cx="8201284" cy="76944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400">
                <a:ln>
                  <a:solidFill>
                    <a:srgbClr val="92D05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Nóng, lạnh và nhiệt </a:t>
            </a:r>
            <a:r>
              <a:rPr lang="vi-VN" sz="4400">
                <a:ln>
                  <a:solidFill>
                    <a:srgbClr val="92D05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độ</a:t>
            </a:r>
            <a:endParaRPr lang="en-US" sz="4400">
              <a:ln>
                <a:solidFill>
                  <a:srgbClr val="92D050"/>
                </a:solidFill>
              </a:ln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981200"/>
            <a:ext cx="8077200" cy="2057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r>
              <a:rPr lang="en-US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5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 hiểu về nhiệt </a:t>
            </a:r>
            <a:r>
              <a:rPr lang="vi-VN" sz="5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5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62000" y="4114800"/>
            <a:ext cx="7239000" cy="2438400"/>
          </a:xfrm>
          <a:prstGeom prst="cloudCallout">
            <a:avLst>
              <a:gd name="adj1" fmla="val -55938"/>
              <a:gd name="adj2" fmla="val 4878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hãy kể tên một số </a:t>
            </a:r>
            <a:r>
              <a:rPr lang="en-US" sz="3200" b="1" i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 nóng, vật lạnh</a:t>
            </a:r>
            <a:r>
              <a:rPr lang="en-US" sz="32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</a:t>
            </a:r>
            <a:r>
              <a:rPr lang="vi-VN" sz="32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32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gặp hằng ngày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9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 sáu, ngày 3 tháng 3 n</a:t>
            </a:r>
            <a:r>
              <a:rPr lang="vi-VN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ăm</a:t>
            </a:r>
            <a:r>
              <a:rPr lang="en-US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2017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 học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564" y="817418"/>
            <a:ext cx="8201284" cy="76944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400">
                <a:ln>
                  <a:solidFill>
                    <a:srgbClr val="92D05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Nóng, lạnh và nhiệt </a:t>
            </a:r>
            <a:r>
              <a:rPr lang="vi-VN" sz="4400">
                <a:ln>
                  <a:solidFill>
                    <a:srgbClr val="92D05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độ</a:t>
            </a:r>
            <a:endParaRPr lang="en-US" sz="4400">
              <a:ln>
                <a:solidFill>
                  <a:srgbClr val="92D050"/>
                </a:solidFill>
              </a:ln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52500" y="1905000"/>
            <a:ext cx="7239000" cy="2057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 Quan sát hình 1, hãy cho biết cốc a nóng h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n cốc nào và lạnh h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cốc nào?</a:t>
            </a:r>
          </a:p>
        </p:txBody>
      </p:sp>
      <p:pic>
        <p:nvPicPr>
          <p:cNvPr id="8" name="Picture 12" descr="ki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4038599"/>
            <a:ext cx="5943600" cy="244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59427" y="1905000"/>
            <a:ext cx="7239000" cy="20573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Cốc a nóng h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cốc c và lạnh h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cốc b</a:t>
            </a:r>
          </a:p>
        </p:txBody>
      </p:sp>
      <p:sp>
        <p:nvSpPr>
          <p:cNvPr id="10" name="Oval 9"/>
          <p:cNvSpPr/>
          <p:nvPr/>
        </p:nvSpPr>
        <p:spPr>
          <a:xfrm>
            <a:off x="959427" y="1904999"/>
            <a:ext cx="7239000" cy="2057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 Hãy cho biết cốc nào có nhiệt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cao nhất, cốc nào có nhiệt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thấp nhất?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2500" y="1904999"/>
            <a:ext cx="7239000" cy="20573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Cốc b có nhiệt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cao nhất, cốc c có nhiệt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thấp nhất</a:t>
            </a:r>
          </a:p>
        </p:txBody>
      </p:sp>
    </p:spTree>
    <p:extLst>
      <p:ext uri="{BB962C8B-B14F-4D97-AF65-F5344CB8AC3E}">
        <p14:creationId xmlns:p14="http://schemas.microsoft.com/office/powerpoint/2010/main" val="251531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685800" y="1066800"/>
            <a:ext cx="7848600" cy="4495800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Kết luận:</a:t>
            </a:r>
          </a:p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 vật có thể nóng h</a:t>
            </a:r>
            <a:r>
              <a:rPr lang="vi-VN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vật này nh</a:t>
            </a:r>
            <a:r>
              <a:rPr lang="vi-VN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 có thể lạnh h</a:t>
            </a:r>
            <a:r>
              <a:rPr lang="vi-VN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vật khác. Vật nóng có nhiệt </a:t>
            </a:r>
            <a:r>
              <a:rPr lang="vi-VN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cao h</a:t>
            </a:r>
            <a:r>
              <a:rPr lang="vi-VN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vật lạnh.</a:t>
            </a:r>
          </a:p>
        </p:txBody>
      </p:sp>
    </p:spTree>
    <p:extLst>
      <p:ext uri="{BB962C8B-B14F-4D97-AF65-F5344CB8AC3E}">
        <p14:creationId xmlns:p14="http://schemas.microsoft.com/office/powerpoint/2010/main" val="119715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 sáu, ngày 3 tháng 3 n</a:t>
            </a:r>
            <a:r>
              <a:rPr lang="vi-VN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ăm</a:t>
            </a:r>
            <a:r>
              <a:rPr lang="en-US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2017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 học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564" y="817418"/>
            <a:ext cx="8201284" cy="76944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400">
                <a:ln>
                  <a:solidFill>
                    <a:srgbClr val="92D05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Nóng, lạnh và nhiệt </a:t>
            </a:r>
            <a:r>
              <a:rPr lang="vi-VN" sz="4400">
                <a:ln>
                  <a:solidFill>
                    <a:srgbClr val="92D05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độ</a:t>
            </a:r>
            <a:endParaRPr lang="en-US" sz="4400">
              <a:ln>
                <a:solidFill>
                  <a:srgbClr val="92D050"/>
                </a:solidFill>
              </a:ln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2" name="Picture 12" descr="kien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8" r="37879" b="23338"/>
          <a:stretch/>
        </p:blipFill>
        <p:spPr bwMode="auto">
          <a:xfrm>
            <a:off x="2382982" y="4191000"/>
            <a:ext cx="1579418" cy="187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kien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7" t="6507" r="3961" b="23338"/>
          <a:stretch/>
        </p:blipFill>
        <p:spPr bwMode="auto">
          <a:xfrm>
            <a:off x="5133109" y="4191000"/>
            <a:ext cx="1524000" cy="171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18106" y="1967345"/>
            <a:ext cx="5410200" cy="9836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2 cốc d</a:t>
            </a:r>
            <a:r>
              <a:rPr lang="vi-VN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y, mỗi cốc có bao nhiêu </a:t>
            </a:r>
            <a:r>
              <a:rPr lang="vi-VN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18106" y="2951018"/>
            <a:ext cx="5410200" cy="10875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 biết </a:t>
            </a:r>
            <a:r>
              <a:rPr lang="vi-VN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sử dụng </a:t>
            </a:r>
            <a:r>
              <a:rPr lang="en-US" sz="3600" b="1" i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 kế</a:t>
            </a:r>
            <a:endParaRPr lang="en-US" sz="3600" b="1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92D050"/>
            </a:gs>
            <a:gs pos="57000">
              <a:srgbClr val="92D050"/>
            </a:gs>
            <a:gs pos="79000">
              <a:srgbClr val="00B0F0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598"/>
            <a:ext cx="1143000" cy="449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598"/>
            <a:ext cx="160337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2989" y="5135525"/>
            <a:ext cx="3094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Nhiệt kế 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nhiệt 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thể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283" y="5135525"/>
            <a:ext cx="3890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Nhiệt kế 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nhiệt 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không khí</a:t>
            </a:r>
          </a:p>
        </p:txBody>
      </p:sp>
    </p:spTree>
    <p:extLst>
      <p:ext uri="{BB962C8B-B14F-4D97-AF65-F5344CB8AC3E}">
        <p14:creationId xmlns:p14="http://schemas.microsoft.com/office/powerpoint/2010/main" val="134175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544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Comic Sans MS</vt:lpstr>
      <vt:lpstr>Times New Roman</vt:lpstr>
      <vt:lpstr>VNI-Ariston</vt:lpstr>
      <vt:lpstr>Vogue</vt:lpstr>
      <vt:lpstr>Office Theme</vt:lpstr>
      <vt:lpstr>Kính chào thầy cô về dự giờ</vt:lpstr>
      <vt:lpstr>PowerPoint Presentation</vt:lpstr>
      <vt:lpstr>Thứ sáu, ngày 3 tháng 3 năm 2017</vt:lpstr>
      <vt:lpstr>PowerPoint Presentation</vt:lpstr>
      <vt:lpstr>Thứ sáu, ngày 3 tháng 3 năm 2017</vt:lpstr>
      <vt:lpstr>Thứ sáu, ngày 3 tháng 3 năm 2017</vt:lpstr>
      <vt:lpstr>PowerPoint Presentation</vt:lpstr>
      <vt:lpstr>Thứ sáu, ngày 3 tháng 3 năm 2017</vt:lpstr>
      <vt:lpstr>PowerPoint Presentation</vt:lpstr>
      <vt:lpstr>Thứ sáu, ngày 3 tháng 3 năm 2017</vt:lpstr>
      <vt:lpstr>PowerPoint Presentation</vt:lpstr>
      <vt:lpstr>Thứ sáu, ngày 3 tháng 3 năm 2017</vt:lpstr>
      <vt:lpstr>Thứ sáu, ngày 3 tháng 3 năm 2017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</dc:creator>
  <cp:lastModifiedBy>THAMB</cp:lastModifiedBy>
  <cp:revision>24</cp:revision>
  <dcterms:created xsi:type="dcterms:W3CDTF">2016-10-07T11:00:26Z</dcterms:created>
  <dcterms:modified xsi:type="dcterms:W3CDTF">2017-03-22T07:02:47Z</dcterms:modified>
</cp:coreProperties>
</file>